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notesMasterIdLst>
    <p:notesMasterId r:id="rId16"/>
  </p:notesMasterIdLst>
  <p:sldIdLst>
    <p:sldId id="259" r:id="rId2"/>
    <p:sldId id="307" r:id="rId3"/>
    <p:sldId id="309" r:id="rId4"/>
    <p:sldId id="310" r:id="rId5"/>
    <p:sldId id="311" r:id="rId6"/>
    <p:sldId id="302" r:id="rId7"/>
    <p:sldId id="319" r:id="rId8"/>
    <p:sldId id="312" r:id="rId9"/>
    <p:sldId id="317" r:id="rId10"/>
    <p:sldId id="313" r:id="rId11"/>
    <p:sldId id="315" r:id="rId12"/>
    <p:sldId id="318" r:id="rId13"/>
    <p:sldId id="316" r:id="rId14"/>
    <p:sldId id="308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  <a:srgbClr val="FFCC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9" d="100"/>
          <a:sy n="69" d="100"/>
        </p:scale>
        <p:origin x="-2010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6;&#1040;&#1041;&#1054;&#1058;&#1054;&#1044;&#1040;&#1058;&#1045;&#1051;&#1048;\&#1086;&#1087;&#1088;&#1086;&#1089;%2016-17&#1075;\&#1086;&#1090;&#1095;&#1077;&#1090;%2017%20&#1086;&#1087;&#1088;&#1086;&#1089;\&#1086;&#1087;&#1088;&#1086;&#1089;%2016-17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6;&#1040;&#1041;&#1054;&#1058;&#1054;&#1044;&#1040;&#1058;&#1045;&#1051;&#1048;\&#1086;&#1087;&#1088;&#1086;&#1089;%2016-17&#1075;\&#1086;&#1090;&#1095;&#1077;&#1090;%2017%20&#1086;&#1087;&#1088;&#1086;&#1089;\&#1086;&#1087;&#1088;&#1086;&#1089;%2016-17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6;&#1040;&#1041;&#1054;&#1058;&#1054;&#1044;&#1040;&#1058;&#1045;&#1051;&#1048;\&#1086;&#1087;&#1088;&#1086;&#1089;%2016-17&#1075;\&#1086;&#1090;&#1095;&#1077;&#1090;%2017%20&#1086;&#1087;&#1088;&#1086;&#1089;\&#1086;&#1087;&#1088;&#1086;&#1089;%2016-17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6;&#1040;&#1041;&#1054;&#1058;&#1054;&#1044;&#1040;&#1058;&#1045;&#1051;&#1048;\&#1086;&#1087;&#1088;&#1086;&#1089;%2016-17&#1075;\&#1086;&#1090;&#1095;&#1077;&#1090;%2017%20&#1086;&#1087;&#1088;&#1086;&#1089;\&#1086;&#1087;&#1088;&#1086;&#1089;%2016-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Уровни подготовки выпускников </a:t>
            </a:r>
          </a:p>
          <a:p>
            <a:pPr>
              <a:defRPr sz="1400"/>
            </a:pPr>
            <a:r>
              <a:rPr lang="ru-RU" sz="1400"/>
              <a:t>(опрос 2016г.)</a:t>
            </a:r>
          </a:p>
        </c:rich>
      </c:tx>
      <c:layout>
        <c:manualLayout>
          <c:xMode val="edge"/>
          <c:yMode val="edge"/>
          <c:x val="0.15250000000000041"/>
          <c:y val="1.851851851851859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9444444444444718E-3"/>
          <c:y val="0.27842847769029078"/>
          <c:w val="0.99166666666666659"/>
          <c:h val="0.68365230387868281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0.15532841207349163"/>
                  <c:y val="-2.95581802274716E-2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0.21049671916010568"/>
                  <c:y val="0.11245771361913078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CatName val="1"/>
            <c:showPercent val="1"/>
            <c:showLeaderLines val="1"/>
          </c:dLbls>
          <c:cat>
            <c:strRef>
              <c:f>Лист1!$C$3:$C$5</c:f>
              <c:strCache>
                <c:ptCount val="3"/>
                <c:pt idx="0">
                  <c:v>Бакалавр</c:v>
                </c:pt>
                <c:pt idx="1">
                  <c:v>Магистр</c:v>
                </c:pt>
                <c:pt idx="2">
                  <c:v>Специалист</c:v>
                </c:pt>
              </c:strCache>
            </c:strRef>
          </c:cat>
          <c:val>
            <c:numRef>
              <c:f>Лист1!$D$3:$D$5</c:f>
              <c:numCache>
                <c:formatCode>General</c:formatCode>
                <c:ptCount val="3"/>
                <c:pt idx="0">
                  <c:v>8</c:v>
                </c:pt>
                <c:pt idx="1">
                  <c:v>1.6</c:v>
                </c:pt>
                <c:pt idx="2">
                  <c:v>90.4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/>
            </a:pPr>
            <a:r>
              <a:rPr lang="ru-RU" sz="1600"/>
              <a:t>Сравнительные показатели оценки качества проф. подготовки в вузе выпускниками</a:t>
            </a:r>
            <a:r>
              <a:rPr lang="ru-RU" sz="1600" baseline="0"/>
              <a:t> ПГУ</a:t>
            </a:r>
            <a:endParaRPr lang="ru-RU" sz="1600"/>
          </a:p>
        </c:rich>
      </c:tx>
      <c:layout>
        <c:manualLayout>
          <c:xMode val="edge"/>
          <c:yMode val="edge"/>
          <c:x val="0.12272922134733183"/>
          <c:y val="0"/>
        </c:manualLayout>
      </c:layout>
    </c:title>
    <c:plotArea>
      <c:layout>
        <c:manualLayout>
          <c:layoutTarget val="inner"/>
          <c:xMode val="edge"/>
          <c:yMode val="edge"/>
          <c:x val="8.2434055118110236E-2"/>
          <c:y val="0.27382424650380932"/>
          <c:w val="0.80836450131233528"/>
          <c:h val="0.45601019795821751"/>
        </c:manualLayout>
      </c:layout>
      <c:lineChart>
        <c:grouping val="standard"/>
        <c:ser>
          <c:idx val="0"/>
          <c:order val="0"/>
          <c:tx>
            <c:strRef>
              <c:f>Лист1!$D$8</c:f>
              <c:strCache>
                <c:ptCount val="1"/>
                <c:pt idx="0">
                  <c:v>2015-16г.</c:v>
                </c:pt>
              </c:strCache>
            </c:strRef>
          </c:tx>
          <c:dLbls>
            <c:dLbl>
              <c:idx val="1"/>
              <c:layout>
                <c:manualLayout>
                  <c:x val="-5.8333333333333535E-2"/>
                  <c:y val="6.9444444444444503E-2"/>
                </c:manualLayout>
              </c:layout>
              <c:showVal val="1"/>
            </c:dLbl>
            <c:dLbl>
              <c:idx val="2"/>
              <c:layout>
                <c:manualLayout>
                  <c:x val="-1.6666666666666701E-2"/>
                  <c:y val="-3.7037037037037056E-2"/>
                </c:manualLayout>
              </c:layout>
              <c:showVal val="1"/>
            </c:dLbl>
            <c:dLbl>
              <c:idx val="3"/>
              <c:layout>
                <c:manualLayout>
                  <c:x val="-1.9444444444444445E-2"/>
                  <c:y val="-7.407407407407407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Лист1!$C$9:$C$12</c:f>
              <c:strCache>
                <c:ptCount val="4"/>
                <c:pt idx="0">
                  <c:v>Достаточно высокое</c:v>
                </c:pt>
                <c:pt idx="1">
                  <c:v>Хорошее</c:v>
                </c:pt>
                <c:pt idx="2">
                  <c:v>Среднее</c:v>
                </c:pt>
                <c:pt idx="3">
                  <c:v>Не достаточно высокое</c:v>
                </c:pt>
              </c:strCache>
            </c:strRef>
          </c:cat>
          <c:val>
            <c:numRef>
              <c:f>Лист1!$D$9:$D$12</c:f>
              <c:numCache>
                <c:formatCode>General</c:formatCode>
                <c:ptCount val="4"/>
                <c:pt idx="0">
                  <c:v>20.100000000000001</c:v>
                </c:pt>
                <c:pt idx="1">
                  <c:v>54.9</c:v>
                </c:pt>
                <c:pt idx="2">
                  <c:v>22.9</c:v>
                </c:pt>
                <c:pt idx="3">
                  <c:v>2.1</c:v>
                </c:pt>
              </c:numCache>
            </c:numRef>
          </c:val>
        </c:ser>
        <c:ser>
          <c:idx val="1"/>
          <c:order val="1"/>
          <c:tx>
            <c:strRef>
              <c:f>Лист1!$E$8</c:f>
              <c:strCache>
                <c:ptCount val="1"/>
                <c:pt idx="0">
                  <c:v>2016-17г.</c:v>
                </c:pt>
              </c:strCache>
            </c:strRef>
          </c:tx>
          <c:dLbls>
            <c:dLbl>
              <c:idx val="0"/>
              <c:layout>
                <c:manualLayout>
                  <c:x val="-4.1666666666666692E-2"/>
                  <c:y val="-5.5555555555555455E-2"/>
                </c:manualLayout>
              </c:layout>
              <c:showVal val="1"/>
            </c:dLbl>
            <c:dLbl>
              <c:idx val="1"/>
              <c:layout>
                <c:manualLayout>
                  <c:x val="-0.05"/>
                  <c:y val="-4.1666666666666664E-2"/>
                </c:manualLayout>
              </c:layout>
              <c:showVal val="1"/>
            </c:dLbl>
            <c:dLbl>
              <c:idx val="2"/>
              <c:layout>
                <c:manualLayout>
                  <c:x val="-4.1666666666666664E-2"/>
                  <c:y val="5.0925925925925923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Лист1!$C$9:$C$12</c:f>
              <c:strCache>
                <c:ptCount val="4"/>
                <c:pt idx="0">
                  <c:v>Достаточно высокое</c:v>
                </c:pt>
                <c:pt idx="1">
                  <c:v>Хорошее</c:v>
                </c:pt>
                <c:pt idx="2">
                  <c:v>Среднее</c:v>
                </c:pt>
                <c:pt idx="3">
                  <c:v>Не достаточно высокое</c:v>
                </c:pt>
              </c:strCache>
            </c:strRef>
          </c:cat>
          <c:val>
            <c:numRef>
              <c:f>Лист1!$E$9:$E$12</c:f>
              <c:numCache>
                <c:formatCode>General</c:formatCode>
                <c:ptCount val="4"/>
                <c:pt idx="0">
                  <c:v>27</c:v>
                </c:pt>
                <c:pt idx="1">
                  <c:v>59.2</c:v>
                </c:pt>
                <c:pt idx="2">
                  <c:v>12.9</c:v>
                </c:pt>
                <c:pt idx="3">
                  <c:v>0.9</c:v>
                </c:pt>
              </c:numCache>
            </c:numRef>
          </c:val>
        </c:ser>
        <c:marker val="1"/>
        <c:axId val="56415360"/>
        <c:axId val="56416896"/>
      </c:lineChart>
      <c:catAx>
        <c:axId val="5641536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56416896"/>
        <c:crosses val="autoZero"/>
        <c:auto val="1"/>
        <c:lblAlgn val="ctr"/>
        <c:lblOffset val="100"/>
      </c:catAx>
      <c:valAx>
        <c:axId val="5641689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проценты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5641536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 b="1"/>
          </a:pPr>
          <a:endParaRPr lang="ru-R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200"/>
              <a:t>Сравнительные показатели оценки качеством проф. подготовки в вузе работодателями</a:t>
            </a:r>
          </a:p>
        </c:rich>
      </c:tx>
      <c:layout>
        <c:manualLayout>
          <c:xMode val="edge"/>
          <c:yMode val="edge"/>
          <c:x val="0.11011111111111112"/>
          <c:y val="0"/>
        </c:manualLayout>
      </c:layout>
    </c:title>
    <c:plotArea>
      <c:layout>
        <c:manualLayout>
          <c:layoutTarget val="inner"/>
          <c:xMode val="edge"/>
          <c:yMode val="edge"/>
          <c:x val="5.9059048567348386E-2"/>
          <c:y val="0.14276271175319191"/>
          <c:w val="0.871294947506562"/>
          <c:h val="0.73380128557534963"/>
        </c:manualLayout>
      </c:layout>
      <c:lineChart>
        <c:grouping val="standard"/>
        <c:ser>
          <c:idx val="0"/>
          <c:order val="0"/>
          <c:tx>
            <c:strRef>
              <c:f>Лист1!$D$15</c:f>
              <c:strCache>
                <c:ptCount val="1"/>
                <c:pt idx="0">
                  <c:v>2015-16 г.</c:v>
                </c:pt>
              </c:strCache>
            </c:strRef>
          </c:tx>
          <c:dLbls>
            <c:dLbl>
              <c:idx val="0"/>
              <c:layout>
                <c:manualLayout>
                  <c:x val="-5.5463117027177024E-2"/>
                  <c:y val="4.710143583777382E-2"/>
                </c:manualLayout>
              </c:layout>
              <c:showVal val="1"/>
            </c:dLbl>
            <c:dLbl>
              <c:idx val="1"/>
              <c:layout>
                <c:manualLayout>
                  <c:x val="-1.1092623405435389E-2"/>
                  <c:y val="-4.3478248465637276E-2"/>
                </c:manualLayout>
              </c:layout>
              <c:showVal val="1"/>
            </c:dLbl>
            <c:dLbl>
              <c:idx val="2"/>
              <c:layout>
                <c:manualLayout>
                  <c:x val="-8.8740987243483248E-3"/>
                  <c:y val="-3.9855061093500781E-2"/>
                </c:manualLayout>
              </c:layout>
              <c:showVal val="1"/>
            </c:dLbl>
            <c:dLbl>
              <c:idx val="3"/>
              <c:layout>
                <c:manualLayout>
                  <c:x val="-1.3311148086522463E-2"/>
                  <c:y val="-7.9710122187001742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Лист1!$C$16:$C$19</c:f>
              <c:strCache>
                <c:ptCount val="4"/>
                <c:pt idx="0">
                  <c:v>Удовлетворен</c:v>
                </c:pt>
                <c:pt idx="1">
                  <c:v>Удовлетворен, но не в полной мере</c:v>
                </c:pt>
                <c:pt idx="2">
                  <c:v>Неудовлетворен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Лист1!$D$16:$D$19</c:f>
              <c:numCache>
                <c:formatCode>General</c:formatCode>
                <c:ptCount val="4"/>
                <c:pt idx="0">
                  <c:v>59.2</c:v>
                </c:pt>
                <c:pt idx="1">
                  <c:v>31.8</c:v>
                </c:pt>
                <c:pt idx="2">
                  <c:v>5.0999999999999996</c:v>
                </c:pt>
                <c:pt idx="3">
                  <c:v>3.8</c:v>
                </c:pt>
              </c:numCache>
            </c:numRef>
          </c:val>
        </c:ser>
        <c:ser>
          <c:idx val="1"/>
          <c:order val="1"/>
          <c:tx>
            <c:strRef>
              <c:f>Лист1!$E$15</c:f>
              <c:strCache>
                <c:ptCount val="1"/>
                <c:pt idx="0">
                  <c:v>2016-17г.</c:v>
                </c:pt>
              </c:strCache>
            </c:strRef>
          </c:tx>
          <c:dLbls>
            <c:dLbl>
              <c:idx val="1"/>
              <c:layout>
                <c:manualLayout>
                  <c:x val="-5.7681641708263995E-2"/>
                  <c:y val="4.3478248465637061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3.2608686349227901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Лист1!$C$16:$C$19</c:f>
              <c:strCache>
                <c:ptCount val="4"/>
                <c:pt idx="0">
                  <c:v>Удовлетворен</c:v>
                </c:pt>
                <c:pt idx="1">
                  <c:v>Удовлетворен, но не в полной мере</c:v>
                </c:pt>
                <c:pt idx="2">
                  <c:v>Неудовлетворен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Лист1!$E$16:$E$19</c:f>
              <c:numCache>
                <c:formatCode>General</c:formatCode>
                <c:ptCount val="4"/>
                <c:pt idx="0">
                  <c:v>65.900000000000006</c:v>
                </c:pt>
                <c:pt idx="1">
                  <c:v>30.5</c:v>
                </c:pt>
                <c:pt idx="2">
                  <c:v>1.2</c:v>
                </c:pt>
                <c:pt idx="3">
                  <c:v>2.4</c:v>
                </c:pt>
              </c:numCache>
            </c:numRef>
          </c:val>
        </c:ser>
        <c:marker val="1"/>
        <c:axId val="57442688"/>
        <c:axId val="57444224"/>
      </c:lineChart>
      <c:catAx>
        <c:axId val="5744268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57444224"/>
        <c:crosses val="autoZero"/>
        <c:auto val="1"/>
        <c:lblAlgn val="ctr"/>
        <c:lblOffset val="100"/>
      </c:catAx>
      <c:valAx>
        <c:axId val="5744422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проценты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5744268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 b="1"/>
          </a:pPr>
          <a:endParaRPr lang="ru-RU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400"/>
              <a:t>Изменение отношения к избранной профессии  у</a:t>
            </a:r>
            <a:r>
              <a:rPr lang="ru-RU" sz="1400" baseline="0"/>
              <a:t> выпускников </a:t>
            </a:r>
            <a:endParaRPr lang="ru-RU" sz="1400"/>
          </a:p>
        </c:rich>
      </c:tx>
      <c:layout>
        <c:manualLayout>
          <c:xMode val="edge"/>
          <c:yMode val="edge"/>
          <c:x val="0.19420144356955379"/>
          <c:y val="0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2210287255759697"/>
          <c:w val="1"/>
          <c:h val="0.74741032370953631"/>
        </c:manualLayout>
      </c:layout>
      <c:pie3DChart>
        <c:varyColors val="1"/>
        <c:ser>
          <c:idx val="0"/>
          <c:order val="0"/>
          <c:dLbls>
            <c:dLbl>
              <c:idx val="2"/>
              <c:layout>
                <c:manualLayout>
                  <c:x val="-0.19727788713910771"/>
                  <c:y val="0.1360352872557597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CatName val="1"/>
            <c:showPercent val="1"/>
            <c:showLeaderLines val="1"/>
          </c:dLbls>
          <c:cat>
            <c:strRef>
              <c:f>Лист1!$H$32:$H$34</c:f>
              <c:strCache>
                <c:ptCount val="3"/>
                <c:pt idx="0">
                  <c:v>Изменилось в лучшую сторону </c:v>
                </c:pt>
                <c:pt idx="1">
                  <c:v>Не изменилось </c:v>
                </c:pt>
                <c:pt idx="2">
                  <c:v>Изменилось в худшую сторону</c:v>
                </c:pt>
              </c:strCache>
            </c:strRef>
          </c:cat>
          <c:val>
            <c:numRef>
              <c:f>Лист1!$I$32:$I$34</c:f>
              <c:numCache>
                <c:formatCode>General</c:formatCode>
                <c:ptCount val="3"/>
                <c:pt idx="0">
                  <c:v>48</c:v>
                </c:pt>
                <c:pt idx="1">
                  <c:v>41.2</c:v>
                </c:pt>
                <c:pt idx="2">
                  <c:v>10.8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0239858-85CC-493E-A5FF-22E3C271FBE2}" type="datetimeFigureOut">
              <a:rPr lang="ru-RU"/>
              <a:pPr>
                <a:defRPr/>
              </a:pPr>
              <a:t>13.02.2018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8820221-C347-4C34-9A0C-9E0FEC35C6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8A0D650-F907-46D1-B185-3412CED39D41}" type="datetimeFigureOut">
              <a:rPr lang="ru-RU" smtClean="0"/>
              <a:pPr>
                <a:defRPr/>
              </a:pPr>
              <a:t>13.02.2018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3659879-EAC5-4026-B381-8FF37EB4954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5C15A73-9A5C-4FA6-A05D-522C686960E1}" type="datetimeFigureOut">
              <a:rPr lang="ru-RU" smtClean="0"/>
              <a:pPr>
                <a:defRPr/>
              </a:pPr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E95C851-FD0E-4C41-97CD-80A4E32A963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8B566B6-72FF-4F0F-AC0F-DB2D9430349B}" type="datetimeFigureOut">
              <a:rPr lang="ru-RU" smtClean="0"/>
              <a:pPr>
                <a:defRPr/>
              </a:pPr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1A02ACE-3EF3-42A2-9B25-F8483FA0DFD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D5112EB-6CE5-48FD-9D53-6A916C1B2B88}" type="datetimeFigureOut">
              <a:rPr lang="ru-RU" smtClean="0"/>
              <a:pPr>
                <a:defRPr/>
              </a:pPr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B4F3D26-9428-481D-AD16-21727AC544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A598B21-F20D-4B60-B146-BDACDCEAE588}" type="datetimeFigureOut">
              <a:rPr lang="ru-RU" smtClean="0"/>
              <a:pPr>
                <a:defRPr/>
              </a:pPr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88B767-5797-4EA6-B9D2-E3A499B02EC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7E0A72B-22E9-4D78-9DFA-2BCB792A4401}" type="datetimeFigureOut">
              <a:rPr lang="ru-RU" smtClean="0"/>
              <a:pPr>
                <a:defRPr/>
              </a:pPr>
              <a:t>13.02.2018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0AF8F25-57B7-44FE-A046-1030823251E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793F08D-D9C1-45DB-92FE-7E361A959E58}" type="datetimeFigureOut">
              <a:rPr lang="ru-RU" smtClean="0"/>
              <a:pPr>
                <a:defRPr/>
              </a:pPr>
              <a:t>13.02.2018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8E0F7E6-BAAC-4D1A-BAA4-641DAB0642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550E31-C7F4-4CA8-90B3-1088B54DE810}" type="datetimeFigureOut">
              <a:rPr lang="ru-RU" smtClean="0"/>
              <a:pPr>
                <a:defRPr/>
              </a:pPr>
              <a:t>13.02.2018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AE87ED5-E11E-4904-8C5F-7493DABC8CC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CE4A961-3EF1-4EFF-9534-847F3F5C8CEF}" type="datetimeFigureOut">
              <a:rPr lang="ru-RU" smtClean="0"/>
              <a:pPr>
                <a:defRPr/>
              </a:pPr>
              <a:t>13.02.2018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4DFACC5-66D1-44A2-9DFD-1EDE1B8398B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C3E0E87C-8D24-4D21-A8ED-D3106E26CAC7}" type="datetimeFigureOut">
              <a:rPr lang="ru-RU" smtClean="0"/>
              <a:pPr>
                <a:defRPr/>
              </a:pPr>
              <a:t>13.02.2018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3312740-A06C-4045-B5E2-423A270A0CB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5A5F8E-6C1F-41B4-86CE-7A3CB846CFA4}" type="datetimeFigureOut">
              <a:rPr lang="ru-RU" smtClean="0"/>
              <a:pPr>
                <a:defRPr/>
              </a:pPr>
              <a:t>13.02.2018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D94FA4F-D56E-45EE-B8D3-34DDC8F9BAC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A598B21-F20D-4B60-B146-BDACDCEAE588}" type="datetimeFigureOut">
              <a:rPr lang="ru-RU" smtClean="0"/>
              <a:pPr>
                <a:defRPr/>
              </a:pPr>
              <a:t>13.02.2018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A88B767-5797-4EA6-B9D2-E3A499B02EC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642918"/>
            <a:ext cx="8715436" cy="457203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Мониторинг мнения работодателей и выпускников ПГУ о качестве подготовки специалистов вузом</a:t>
            </a:r>
            <a:br>
              <a:rPr lang="ru-RU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endParaRPr lang="ru-RU" sz="32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662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8794" y="5715016"/>
            <a:ext cx="6559550" cy="752468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Клименко Илона Васильевна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к. </a:t>
            </a:r>
            <a:r>
              <a:rPr lang="ru-RU" dirty="0" err="1" smtClean="0"/>
              <a:t>пс</a:t>
            </a:r>
            <a:r>
              <a:rPr lang="ru-RU" dirty="0" smtClean="0"/>
              <a:t>. н., начальник ОПСиПР</a:t>
            </a:r>
          </a:p>
        </p:txBody>
      </p:sp>
      <p:pic>
        <p:nvPicPr>
          <p:cNvPr id="73729" name=" 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98424"/>
            <a:ext cx="8643998" cy="1044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2428869"/>
          <a:ext cx="9144000" cy="4626864"/>
        </p:xfrm>
        <a:graphic>
          <a:graphicData uri="http://schemas.openxmlformats.org/drawingml/2006/table">
            <a:tbl>
              <a:tblPr/>
              <a:tblGrid>
                <a:gridCol w="7143768"/>
                <a:gridCol w="2000232"/>
              </a:tblGrid>
              <a:tr h="5613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Достигнутые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цели за период обучения в ПГУ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463" marR="67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Процент от числа ответивших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463" marR="67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Получили фундаментальные знания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463" marR="67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44,5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Расширили кругозор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463" marR="67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59,8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Получили востребованную специальность</a:t>
                      </a:r>
                      <a:endParaRPr lang="ru-RU" sz="18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463" marR="67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31,2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Получили высокий общественный статус</a:t>
                      </a:r>
                      <a:endParaRPr lang="ru-RU" sz="18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463" marR="67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3,7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Занимаетесь наукой</a:t>
                      </a:r>
                      <a:endParaRPr lang="ru-RU" sz="18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463" marR="67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3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Высшее образование помогло адаптироваться к реалиям современности</a:t>
                      </a:r>
                      <a:endParaRPr lang="ru-RU" sz="18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463" marR="67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18,4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7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 время обучения в вузе общались с интересными людьми</a:t>
                      </a:r>
                      <a:endParaRPr lang="ru-RU" sz="18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463" marR="67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20,9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3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Полученное образование позволило в дальнейшем работать за рубежом</a:t>
                      </a:r>
                      <a:endParaRPr lang="ru-RU" sz="18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463" marR="67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3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Полученное профессиональное образование позволило сделать карьеру в области, выбранной профессии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463" marR="67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10,0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Диаграмма 2"/>
          <p:cNvGraphicFramePr/>
          <p:nvPr/>
        </p:nvGraphicFramePr>
        <p:xfrm>
          <a:off x="0" y="0"/>
          <a:ext cx="9144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4313" y="274638"/>
            <a:ext cx="8929687" cy="11430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Мнение выпускников о том, что необходимо ПГУ им. Т.Г. Шевченко для повышения качества подготовки выпускников</a:t>
            </a: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1405" y="1571611"/>
          <a:ext cx="9072595" cy="5135970"/>
        </p:xfrm>
        <a:graphic>
          <a:graphicData uri="http://schemas.openxmlformats.org/drawingml/2006/table">
            <a:tbl>
              <a:tblPr/>
              <a:tblGrid>
                <a:gridCol w="7215238"/>
                <a:gridCol w="1857357"/>
              </a:tblGrid>
              <a:tr h="7143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Процент от числа ответивших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3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Повышать качество подготовки не требуется (оно уже обеспечено)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11,9</a:t>
                      </a:r>
                      <a:endParaRPr lang="ru-RU" sz="2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1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Качественно организованной практики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52,8</a:t>
                      </a:r>
                      <a:endParaRPr lang="ru-RU" sz="240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2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Содействия в трудоустройстве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41,3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1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Современные методы обучения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33,6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2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Квалифицированных преподавателей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22,1</a:t>
                      </a:r>
                      <a:endParaRPr lang="ru-RU" sz="24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5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Современного программного обеспечения (IT);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22,6</a:t>
                      </a:r>
                      <a:endParaRPr lang="ru-RU" sz="24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5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Чётких требований к студентам со стороны преподавателей</a:t>
                      </a:r>
                      <a:endParaRPr lang="ru-RU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10,2</a:t>
                      </a:r>
                      <a:endParaRPr lang="ru-RU" sz="24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6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Дополнительных образовательных программ</a:t>
                      </a:r>
                      <a:endParaRPr lang="ru-RU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22,1</a:t>
                      </a:r>
                      <a:endParaRPr lang="ru-RU" sz="24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3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Современного учебно-методического обеспечения и лабораторной базы</a:t>
                      </a:r>
                      <a:endParaRPr lang="ru-RU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31,1</a:t>
                      </a:r>
                      <a:endParaRPr lang="ru-RU" sz="2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0"/>
          <a:ext cx="8929718" cy="6858170"/>
        </p:xfrm>
        <a:graphic>
          <a:graphicData uri="http://schemas.openxmlformats.org/drawingml/2006/table">
            <a:tbl>
              <a:tblPr/>
              <a:tblGrid>
                <a:gridCol w="7358114"/>
                <a:gridCol w="1571604"/>
              </a:tblGrid>
              <a:tr h="5000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/>
                          <a:ea typeface="Times New Roman"/>
                          <a:cs typeface="Times New Roman"/>
                        </a:rPr>
                        <a:t>Да, вполне </a:t>
                      </a:r>
                      <a:r>
                        <a:rPr lang="ru-RU" sz="3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достаточно степени «бакалавра»;</a:t>
                      </a:r>
                      <a:endParaRPr lang="ru-RU" sz="3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27,2</a:t>
                      </a:r>
                      <a:endParaRPr lang="ru-RU" sz="3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/>
                          <a:ea typeface="Times New Roman"/>
                          <a:cs typeface="Times New Roman"/>
                        </a:rPr>
                        <a:t>Нет, считаю необходимым степень «магистра»;</a:t>
                      </a:r>
                      <a:endParaRPr lang="ru-RU" sz="3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18,5</a:t>
                      </a:r>
                      <a:endParaRPr lang="ru-RU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/>
                          <a:ea typeface="Times New Roman"/>
                          <a:cs typeface="Times New Roman"/>
                        </a:rPr>
                        <a:t>Необходимо дополнительное профессиональное образование в рамках профессиональной деятельности;</a:t>
                      </a:r>
                      <a:endParaRPr lang="ru-RU" sz="3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19,8</a:t>
                      </a:r>
                      <a:endParaRPr lang="ru-RU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/>
                          <a:ea typeface="Times New Roman"/>
                          <a:cs typeface="Times New Roman"/>
                        </a:rPr>
                        <a:t>Необходимо систематичное повышение квалификации.</a:t>
                      </a:r>
                      <a:endParaRPr lang="ru-RU" sz="3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34,6</a:t>
                      </a:r>
                      <a:endParaRPr lang="ru-RU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63" y="500063"/>
            <a:ext cx="8643937" cy="1143000"/>
          </a:xfrm>
        </p:spPr>
        <p:txBody>
          <a:bodyPr>
            <a:noAutofit/>
          </a:bodyPr>
          <a:lstStyle/>
          <a:p>
            <a:pPr lvl="0" algn="ctr"/>
            <a:r>
              <a:rPr lang="ru-RU" sz="2800" dirty="0" smtClean="0"/>
              <a:t>Мнение работодателей о значимости сотрудничества с ПГУ им. Т.Г. Шевченко по вопросам трудоустройства выпускников вуза</a:t>
            </a:r>
            <a:br>
              <a:rPr lang="ru-RU" sz="2800" dirty="0" smtClean="0"/>
            </a:b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1500173"/>
          <a:ext cx="9144000" cy="5390047"/>
        </p:xfrm>
        <a:graphic>
          <a:graphicData uri="http://schemas.openxmlformats.org/drawingml/2006/table">
            <a:tbl>
              <a:tblPr/>
              <a:tblGrid>
                <a:gridCol w="7005702"/>
                <a:gridCol w="2138298"/>
              </a:tblGrid>
              <a:tr h="12825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3" marR="650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Процент от числа опрошенных</a:t>
                      </a:r>
                      <a:endParaRPr lang="ru-RU" sz="24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3" marR="650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930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Да,  мы направляем заявки на выпускников ПГУ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3" marR="6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27,8</a:t>
                      </a:r>
                      <a:endParaRPr lang="ru-RU" sz="3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078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Да, мы предоставляем информацию о вакантных местах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3" marR="6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45,6</a:t>
                      </a:r>
                      <a:endParaRPr lang="ru-RU" sz="3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58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Нет, мы не сотрудничаем с ПГУ по вопросам трудоустройства выпускников, но хотели бы взаимодействовать в будущем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3" marR="6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15,2</a:t>
                      </a:r>
                      <a:endParaRPr lang="ru-RU" sz="3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58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Нет, мы не сотрудничаем с ПГУ по вопросам трудоустройства выпускников и не видим в этом необходимости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3" marR="6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11,4</a:t>
                      </a:r>
                      <a:endParaRPr lang="ru-RU" sz="3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 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98424"/>
            <a:ext cx="8643998" cy="901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1142984"/>
          <a:ext cx="9144000" cy="5775569"/>
        </p:xfrm>
        <a:graphic>
          <a:graphicData uri="http://schemas.openxmlformats.org/drawingml/2006/table">
            <a:tbl>
              <a:tblPr/>
              <a:tblGrid>
                <a:gridCol w="1547838"/>
                <a:gridCol w="238080"/>
                <a:gridCol w="728003"/>
                <a:gridCol w="129253"/>
                <a:gridCol w="1213259"/>
                <a:gridCol w="1760183"/>
                <a:gridCol w="1432890"/>
                <a:gridCol w="2005917"/>
                <a:gridCol w="88577"/>
              </a:tblGrid>
              <a:tr h="1998660">
                <a:tc>
                  <a:txBody>
                    <a:bodyPr/>
                    <a:lstStyle/>
                    <a:p>
                      <a:pPr indent="17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17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7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Учреждения образования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7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Государственные учреждения, министерства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Предприятия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Коммерческие организации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6219">
                <a:tc gridSpan="9">
                  <a:txBody>
                    <a:bodyPr/>
                    <a:lstStyle/>
                    <a:p>
                      <a:pPr indent="17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Times New Roman"/>
                          <a:ea typeface="Times New Roman"/>
                          <a:cs typeface="Times New Roman"/>
                        </a:rPr>
                        <a:t>ВПО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58646">
                <a:tc gridSpan="2">
                  <a:txBody>
                    <a:bodyPr/>
                    <a:lstStyle/>
                    <a:p>
                      <a:pPr indent="17145"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Спрос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Calibri"/>
                        </a:rPr>
                        <a:t>увеличился на специалистов с высшим образованием                           </a:t>
                      </a:r>
                      <a:endParaRPr lang="ru-RU" sz="1600" b="1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17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17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51,2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17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66,7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50,0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6,7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50,0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58646">
                <a:tc gridSpan="2">
                  <a:txBody>
                    <a:bodyPr/>
                    <a:lstStyle/>
                    <a:p>
                      <a:pPr indent="17145"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Calibri"/>
                        </a:rPr>
                        <a:t>Спрос не менялся                              </a:t>
                      </a: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17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17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37,8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17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28,9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31,3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80,0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16,7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2844">
                <a:tc gridSpan="2">
                  <a:txBody>
                    <a:bodyPr/>
                    <a:lstStyle/>
                    <a:p>
                      <a:pPr indent="17145"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Calibri"/>
                        </a:rPr>
                        <a:t>Спрос падал                                       </a:t>
                      </a: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17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17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11,0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17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4,4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18,8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13,3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33,3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77" marR="6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0"/>
            <a:ext cx="7772400" cy="1829761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/>
              <a:t>Цель: мониторинг мнения работодателей и выпускников о качестве профессиональной подготовки в вузе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3116"/>
            <a:ext cx="8643998" cy="307183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Актуальность проведенного исследования обусловлена необходимостью организации взаимосвязи между выпускниками и руководством вуза, получения полной систематической и качественной информации о выпускниках настоящих и прошлых выпусков в разрезе полученных специальностей.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Количество выпускников ПГУ, работающих в данных организациях  - 327 человека</a:t>
            </a:r>
            <a:endParaRPr lang="ru-RU" dirty="0" smtClean="0"/>
          </a:p>
          <a:p>
            <a:r>
              <a:rPr lang="ru-RU" b="1" dirty="0" smtClean="0"/>
              <a:t>Из них на очной форме обучались 69,7% респондентов, заочной – 30,3%.</a:t>
            </a:r>
            <a:endParaRPr lang="ru-RU" dirty="0" smtClean="0"/>
          </a:p>
          <a:p>
            <a:r>
              <a:rPr lang="ru-RU" b="1" dirty="0" smtClean="0"/>
              <a:t>Годы окончания обучения в ПГУ 2008-2016гг.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86874" cy="1143000"/>
          </a:xfrm>
        </p:spPr>
        <p:txBody>
          <a:bodyPr>
            <a:noAutofit/>
          </a:bodyPr>
          <a:lstStyle/>
          <a:p>
            <a:r>
              <a:rPr lang="ru-RU" sz="2800" dirty="0" smtClean="0"/>
              <a:t>Оценка качества подготовки специалистов предоставлена 104 организациями  ПМР. Из них: организации образования (ДОУ, ООУ) – 77</a:t>
            </a:r>
            <a:endParaRPr lang="ru-RU" sz="2800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4071942"/>
          <a:ext cx="9144000" cy="2786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>
            <a:spLocks noChangeArrowheads="1"/>
          </p:cNvSpPr>
          <p:nvPr/>
        </p:nvSpPr>
        <p:spPr bwMode="auto">
          <a:xfrm>
            <a:off x="-143159" y="142852"/>
            <a:ext cx="9287159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Выпускники работают по специальности, полученной в вузе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анимаемые должности в организациях (предприятиях) выпускниками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45" y="1285860"/>
          <a:ext cx="9001157" cy="2332495"/>
        </p:xfrm>
        <a:graphic>
          <a:graphicData uri="http://schemas.openxmlformats.org/drawingml/2006/table">
            <a:tbl>
              <a:tblPr/>
              <a:tblGrid>
                <a:gridCol w="1840720"/>
                <a:gridCol w="813287"/>
                <a:gridCol w="1459620"/>
                <a:gridCol w="1958527"/>
                <a:gridCol w="1531869"/>
                <a:gridCol w="1397134"/>
              </a:tblGrid>
              <a:tr h="8858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Учреждения образования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Государственные учреждения, министерства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Предприятия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Коммерческие организации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29,6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41,1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1,1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27,8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54,2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61,7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46,9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97,8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72,2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20,8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 смежной специальности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8,6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12,0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1,1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25,0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1407" y="3714753"/>
          <a:ext cx="9072594" cy="3119628"/>
        </p:xfrm>
        <a:graphic>
          <a:graphicData uri="http://schemas.openxmlformats.org/drawingml/2006/table">
            <a:tbl>
              <a:tblPr/>
              <a:tblGrid>
                <a:gridCol w="2096234"/>
                <a:gridCol w="906931"/>
                <a:gridCol w="1465042"/>
                <a:gridCol w="1813862"/>
                <a:gridCol w="1270386"/>
                <a:gridCol w="1520139"/>
              </a:tblGrid>
              <a:tr h="5715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32" marR="67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32" marR="67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Учреждения образования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32" marR="67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Государственные учреждения, министерства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32" marR="67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Предприятия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32" marR="67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Коммерческие организации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32" marR="67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1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Руководитель организации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32" marR="6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2,1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32" marR="67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3,5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32" marR="67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32" marR="67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32" marR="67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4,2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32" marR="67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75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Руководитель структурного подразделения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32" marR="6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8,9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32" marR="67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6,5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32" marR="67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11,2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32" marR="67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11,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32" marR="67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12,5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32" marR="67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1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Специалист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32" marR="6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86,5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32" marR="67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85,3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32" marR="67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88,8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32" marR="67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8,6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32" marR="67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83,3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32" marR="67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Свой вариант</a:t>
                      </a:r>
                      <a:r>
                        <a:rPr lang="ru-RU" sz="1800" b="1" u="sng" dirty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32" marR="6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2,4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32" marR="67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4,7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32" marR="67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32" marR="67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32" marR="67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32" marR="67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4313" y="285750"/>
            <a:ext cx="8929687" cy="1857375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80,4% от опрошенных выпускников ПГУ отметили, что трудностей при трудоустройстве не было. 19,6% - трудности при трудоустройстве были. Основные причины возникающих трудностей связаны, по мнению выпускников, с отсутствием вакантных мест (76,8%), отсутствием спроса на рынке труда молодых специалистов  (36,2%).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1981681"/>
          <a:ext cx="8715436" cy="4902677"/>
        </p:xfrm>
        <a:graphic>
          <a:graphicData uri="http://schemas.openxmlformats.org/drawingml/2006/table">
            <a:tbl>
              <a:tblPr/>
              <a:tblGrid>
                <a:gridCol w="5649212"/>
                <a:gridCol w="3066224"/>
              </a:tblGrid>
              <a:tr h="674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Процент от числа ответивших</a:t>
                      </a:r>
                      <a:endParaRPr lang="ru-RU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9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соответствие полученному образованию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47,0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9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самостоятельность, возможность инициативы</a:t>
                      </a:r>
                      <a:endParaRPr lang="ru-RU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13,4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9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возможность профессионального роста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47,0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9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возможность карьерного роста</a:t>
                      </a:r>
                      <a:endParaRPr lang="ru-RU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14,4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9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возможность работать в хорошем коллективе</a:t>
                      </a:r>
                      <a:endParaRPr lang="ru-RU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39,9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9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сохранение своего социального статуса</a:t>
                      </a:r>
                      <a:endParaRPr lang="ru-RU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9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хорошая регулярная зарплата</a:t>
                      </a:r>
                      <a:endParaRPr lang="ru-RU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34,8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9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интерес</a:t>
                      </a:r>
                      <a:endParaRPr lang="ru-RU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41,2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9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удобный режим и график работы</a:t>
                      </a:r>
                      <a:endParaRPr lang="ru-RU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16,3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9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хорошие условия труда</a:t>
                      </a:r>
                      <a:endParaRPr lang="ru-RU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13,7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9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работа близко от дома</a:t>
                      </a:r>
                      <a:endParaRPr lang="ru-RU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10,2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0" y="1914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0" y="214290"/>
          <a:ext cx="9144000" cy="32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0" y="3500438"/>
          <a:ext cx="9144000" cy="3143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643050"/>
            <a:ext cx="9144000" cy="521495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Качество подготовки высокое и по теории и по практическим вопросам; после прихода на предприятие (в организацию) сразу начал эффективно работать</a:t>
            </a:r>
            <a:r>
              <a:rPr lang="ru-RU" b="1" i="1" dirty="0" smtClean="0"/>
              <a:t> </a:t>
            </a:r>
            <a:r>
              <a:rPr lang="ru-RU" b="1" i="1" dirty="0" smtClean="0">
                <a:solidFill>
                  <a:srgbClr val="FF0000"/>
                </a:solidFill>
              </a:rPr>
              <a:t>52,4%</a:t>
            </a:r>
            <a:endParaRPr lang="ru-RU" b="1" dirty="0" smtClean="0">
              <a:solidFill>
                <a:srgbClr val="FF0000"/>
              </a:solidFill>
            </a:endParaRPr>
          </a:p>
          <a:p>
            <a:endParaRPr lang="ru-RU" b="1" dirty="0" smtClean="0"/>
          </a:p>
          <a:p>
            <a:r>
              <a:rPr lang="ru-RU" b="1" dirty="0" smtClean="0"/>
              <a:t>Подготовлен хорошо теоретически. Однако практических навыков работы было не достаточно, и, что бы работать эффективно, должен был дополнительно пройти практику на предприятии, либо нарабатывать свой профессиональный опыт</a:t>
            </a:r>
            <a:r>
              <a:rPr lang="ru-RU" b="1" i="1" dirty="0" smtClean="0">
                <a:solidFill>
                  <a:srgbClr val="FF0000"/>
                </a:solidFill>
              </a:rPr>
              <a:t>39,6%</a:t>
            </a:r>
            <a:endParaRPr lang="ru-RU" b="1" dirty="0" smtClean="0">
              <a:solidFill>
                <a:srgbClr val="FF0000"/>
              </a:solidFill>
            </a:endParaRPr>
          </a:p>
          <a:p>
            <a:endParaRPr lang="ru-RU" b="1" dirty="0" smtClean="0"/>
          </a:p>
          <a:p>
            <a:r>
              <a:rPr lang="ru-RU" b="1" dirty="0" smtClean="0"/>
              <a:t>Теоретическая подготовка низкая, а также не имел практических навыков работы, пришлось совершенствовать свои профессиональные навыки на предприятии (в организации)</a:t>
            </a:r>
            <a:r>
              <a:rPr lang="ru-RU" b="1" i="1" dirty="0" smtClean="0"/>
              <a:t> </a:t>
            </a:r>
            <a:r>
              <a:rPr lang="ru-RU" b="1" i="1" dirty="0" smtClean="0">
                <a:solidFill>
                  <a:srgbClr val="FF0000"/>
                </a:solidFill>
              </a:rPr>
              <a:t>7,6%</a:t>
            </a:r>
            <a:endParaRPr lang="ru-RU" b="1" dirty="0" smtClean="0">
              <a:solidFill>
                <a:srgbClr val="FF0000"/>
              </a:solidFill>
            </a:endParaRPr>
          </a:p>
          <a:p>
            <a:endParaRPr lang="ru-RU" b="1" dirty="0" smtClean="0"/>
          </a:p>
          <a:p>
            <a:r>
              <a:rPr lang="ru-RU" b="1" dirty="0" smtClean="0"/>
              <a:t>В профессиональном  отношении был совсем не подготовлен, поэтому пришлось переучиваться </a:t>
            </a:r>
            <a:r>
              <a:rPr lang="ru-RU" b="1" i="1" dirty="0" smtClean="0">
                <a:solidFill>
                  <a:srgbClr val="FF0000"/>
                </a:solidFill>
              </a:rPr>
              <a:t>0,4%</a:t>
            </a:r>
            <a:endParaRPr lang="ru-RU" b="1" dirty="0" smtClean="0">
              <a:solidFill>
                <a:srgbClr val="FF0000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2" y="571480"/>
            <a:ext cx="892971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Примерная оценка уровня профессиональной подготовки в ПГУ выпускниками (%)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>Оценка руководителями </a:t>
            </a:r>
            <a:r>
              <a:rPr lang="ru-RU" sz="2700" b="0" dirty="0" smtClean="0"/>
              <a:t>уровня</a:t>
            </a:r>
            <a:r>
              <a:rPr lang="ru-RU" sz="2700" dirty="0" smtClean="0"/>
              <a:t> профессиональной подготовки работающих выпускников.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928669"/>
          <a:ext cx="9001156" cy="5738086"/>
        </p:xfrm>
        <a:graphic>
          <a:graphicData uri="http://schemas.openxmlformats.org/drawingml/2006/table">
            <a:tbl>
              <a:tblPr/>
              <a:tblGrid>
                <a:gridCol w="7993055"/>
                <a:gridCol w="1008101"/>
              </a:tblGrid>
              <a:tr h="364872">
                <a:tc>
                  <a:txBody>
                    <a:bodyPr/>
                    <a:lstStyle/>
                    <a:p>
                      <a:pPr indent="17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2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4615">
                <a:tc>
                  <a:txBody>
                    <a:bodyPr/>
                    <a:lstStyle/>
                    <a:p>
                      <a:pPr indent="171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Качество подготовки высокое и по теории, и по практическим вопросам; после прихода на предприятие (организацию) выпускники сразу начинают эффективно работать.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26,8</a:t>
                      </a:r>
                      <a:endParaRPr lang="ru-RU" sz="2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034">
                <a:tc>
                  <a:txBody>
                    <a:bodyPr/>
                    <a:lstStyle/>
                    <a:p>
                      <a:pPr indent="171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Приходящие на предприятие (организацию) выпускники подготовлены хорошо теоретически. Однако практических навыков работы не имеют и, что бы работать эффективно, должны дополнительно пройти практику на предприятии.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67,1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0198">
                <a:tc>
                  <a:txBody>
                    <a:bodyPr/>
                    <a:lstStyle/>
                    <a:p>
                      <a:pPr indent="171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Приходящие на предприятие (организацию) выпускники теоретически подготовлены слабо, а также не имеют практических навыков работы, им приходится совершенствовать свои профессиональные навыки на предприятии.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4,9</a:t>
                      </a:r>
                      <a:endParaRPr lang="ru-RU" sz="2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4615">
                <a:tc>
                  <a:txBody>
                    <a:bodyPr/>
                    <a:lstStyle/>
                    <a:p>
                      <a:pPr indent="171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Приходящие на предприятие (организацию) выпускники в профессиональном  отношении совсем не подготовлены, поэтому их приходится переучивать. 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</a:t>
                      </a:r>
                      <a:endParaRPr lang="ru-RU" sz="2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5" y="3"/>
          <a:ext cx="9001156" cy="6975535"/>
        </p:xfrm>
        <a:graphic>
          <a:graphicData uri="http://schemas.openxmlformats.org/drawingml/2006/table">
            <a:tbl>
              <a:tblPr/>
              <a:tblGrid>
                <a:gridCol w="8001055"/>
                <a:gridCol w="1000101"/>
              </a:tblGrid>
              <a:tr h="260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454" marR="324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Способность работать в коллективе, толерантно воспринимая социальные, этнические, конфессиональные и культурные различия</a:t>
                      </a:r>
                      <a:endParaRPr lang="ru-RU" sz="16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4,59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2454" marR="324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Calibri"/>
                        </a:rPr>
                        <a:t>Стремление к саморазвитию, повышение своей квалификации и мастерства</a:t>
                      </a:r>
                      <a:endParaRPr lang="ru-RU" sz="16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Calibri"/>
                        </a:rPr>
                        <a:t>4,43</a:t>
                      </a:r>
                      <a:endParaRPr lang="ru-RU" sz="16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2454" marR="324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Умение критически оценивать свои достоинства и недостатки. Наметить пути и выбрать средства развития достоинств и устранения недостатков</a:t>
                      </a:r>
                      <a:endParaRPr lang="ru-RU" sz="16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Calibri"/>
                        </a:rPr>
                        <a:t>4,05</a:t>
                      </a:r>
                      <a:endParaRPr lang="ru-RU" sz="16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2454" marR="324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Calibri"/>
                        </a:rPr>
                        <a:t>Умение логически верно, аргументировано и ясно строить устную и письменную речь</a:t>
                      </a:r>
                      <a:endParaRPr lang="ru-RU" sz="16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Calibri"/>
                        </a:rPr>
                        <a:t>4,20</a:t>
                      </a:r>
                      <a:endParaRPr lang="ru-RU" sz="16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2454" marR="324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75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Calibri"/>
                        </a:rPr>
                        <a:t>Способность использовать основные положения и методы социальных, гуманитарных и экономических наук при решении социальных и профессиональных задач, способность анализировать социально значимые проблемы и процессы</a:t>
                      </a:r>
                      <a:endParaRPr lang="ru-RU" sz="16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Calibri"/>
                        </a:rPr>
                        <a:t>4,06</a:t>
                      </a:r>
                      <a:endParaRPr lang="ru-RU" sz="16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2454" marR="324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Владение одним из иностранных языков на уровне не ниже разговорного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2,71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2454" marR="324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Calibri"/>
                        </a:rPr>
                        <a:t>Способность осваивать новые области знаний и умений</a:t>
                      </a:r>
                      <a:endParaRPr lang="ru-RU" sz="16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Calibri"/>
                        </a:rPr>
                        <a:t>4,36</a:t>
                      </a:r>
                      <a:endParaRPr lang="ru-RU" sz="16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2454" marR="324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Calibri"/>
                        </a:rPr>
                        <a:t>Способность правильно понимать содержание рабочей задачи</a:t>
                      </a:r>
                      <a:endParaRPr lang="ru-RU" sz="16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Calibri"/>
                        </a:rPr>
                        <a:t>4,41</a:t>
                      </a:r>
                      <a:endParaRPr lang="ru-RU" sz="16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2454" marR="324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Calibri"/>
                        </a:rPr>
                        <a:t>Способность соблюдать сроки выполнения работы</a:t>
                      </a:r>
                      <a:endParaRPr lang="ru-RU" sz="16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Calibri"/>
                        </a:rPr>
                        <a:t>4,27</a:t>
                      </a:r>
                      <a:endParaRPr lang="ru-RU" sz="16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2454" marR="324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Умение находить информацию из различных источников и пользоваться ею для решения профессиональных задач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4,61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2454" marR="324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Calibri"/>
                        </a:rPr>
                        <a:t>Гибкое мышление, умение адаптироваться и действовать в нестандартных ситуациях</a:t>
                      </a:r>
                      <a:endParaRPr lang="ru-RU" sz="16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Calibri"/>
                        </a:rPr>
                        <a:t>4,18</a:t>
                      </a:r>
                      <a:endParaRPr lang="ru-RU" sz="16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2454" marR="324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Calibri"/>
                        </a:rPr>
                        <a:t>Творческий подход к решению профессиональных задач</a:t>
                      </a:r>
                      <a:endParaRPr lang="ru-RU" sz="16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Calibri"/>
                        </a:rPr>
                        <a:t>4,23</a:t>
                      </a:r>
                      <a:endParaRPr lang="ru-RU" sz="16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2454" marR="324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Calibri"/>
                        </a:rPr>
                        <a:t>Умение самостоятельно предлагать методы решения  профессиональных задач.</a:t>
                      </a:r>
                      <a:endParaRPr lang="ru-RU" sz="16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Calibri"/>
                        </a:rPr>
                        <a:t>3,80</a:t>
                      </a:r>
                      <a:endParaRPr lang="ru-RU" sz="16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2454" marR="324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Calibri"/>
                        </a:rPr>
                        <a:t>Владение прикладными методами, инструментами решения профессиональных задач</a:t>
                      </a:r>
                      <a:endParaRPr lang="ru-RU" sz="16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3,87</a:t>
                      </a:r>
                      <a:endParaRPr lang="ru-RU" sz="16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2454" marR="324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1662</TotalTime>
  <Words>1041</Words>
  <Application>Microsoft Office PowerPoint</Application>
  <PresentationFormat>Экран (4:3)</PresentationFormat>
  <Paragraphs>244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Открытая</vt:lpstr>
      <vt:lpstr>Мониторинг мнения работодателей и выпускников ПГУ о качестве подготовки специалистов вузом   </vt:lpstr>
      <vt:lpstr>Цель: мониторинг мнения работодателей и выпускников о качестве профессиональной подготовки в вузе</vt:lpstr>
      <vt:lpstr>Оценка качества подготовки специалистов предоставлена 104 организациями  ПМР. Из них: организации образования (ДОУ, ООУ) – 77</vt:lpstr>
      <vt:lpstr>Слайд 4</vt:lpstr>
      <vt:lpstr>80,4% от опрошенных выпускников ПГУ отметили, что трудностей при трудоустройстве не было. 19,6% - трудности при трудоустройстве были. Основные причины возникающих трудностей связаны, по мнению выпускников, с отсутствием вакантных мест (76,8%), отсутствием спроса на рынке труда молодых специалистов  (36,2%). </vt:lpstr>
      <vt:lpstr>Слайд 6</vt:lpstr>
      <vt:lpstr>Примерная оценка уровня профессиональной подготовки в ПГУ выпускниками (%) </vt:lpstr>
      <vt:lpstr>Оценка руководителями уровня профессиональной подготовки работающих выпускников.  </vt:lpstr>
      <vt:lpstr>Слайд 9</vt:lpstr>
      <vt:lpstr>Слайд 10</vt:lpstr>
      <vt:lpstr>Мнение выпускников о том, что необходимо ПГУ им. Т.Г. Шевченко для повышения качества подготовки выпускников</vt:lpstr>
      <vt:lpstr>Слайд 12</vt:lpstr>
      <vt:lpstr>Мнение работодателей о значимости сотрудничества с ПГУ им. Т.Г. Шевченко по вопросам трудоустройства выпускников вуза 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7_77</cp:lastModifiedBy>
  <cp:revision>174</cp:revision>
  <dcterms:modified xsi:type="dcterms:W3CDTF">2018-02-13T12:59:29Z</dcterms:modified>
</cp:coreProperties>
</file>